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20931-5504-4DE5-B65C-F4CB127EA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94ECC0-C12F-4E78-B284-6DA3B4389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4A067-D675-4639-BDDD-A0493CFC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01A5D-5113-4F6F-ACE7-6FEAE1C8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E8C83E-87B0-4479-8322-357250B3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B677D-0ACF-4B49-AE2B-86EC95EE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886EFB-E079-4E37-815C-A44F135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50ABFA-56F9-4587-99AA-576EBDA6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CCBA8-6C76-4235-AB89-2EA742B2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04BBAF-2C3A-4CBA-8457-08BEB35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7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0075D0-95BC-4156-8123-772E2EA02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1EB83-8CE0-46C3-B05F-6F5251B47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6FFBA5-4DBE-4CF7-8FD7-176E7843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B6CFF-F57D-45B5-84A0-2B24F3B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D45E6-0D99-40F5-9C50-D351976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9B1D7-A787-4469-B618-61B6E97A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04A094-2EE9-4CE5-BE66-3DA34CAF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A3933-289F-44C3-A13E-F6387488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707DB-6885-4AFF-BEC1-CE1050A0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F9DE1-E11A-4229-BAD6-CE3E2A61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3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734CAE-1F0C-4FB4-87ED-18A4096B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B9482-BE06-4568-9573-5E163DCC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3C497F-4665-4457-B91C-6EBB6850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319075-DE18-4501-A8EC-69CE585F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520E7-D790-437D-8428-4A5E68B0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36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87F079-B016-4E4A-B44D-53BEB4C0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39700-265B-4AC8-8E44-69DBAEB5B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A7A6F2-C15F-4780-A4B2-DCA84685E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3DD2FB-E59E-4FAB-9E90-6B5AFE70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914E28-8407-4A3C-B7E8-5D30B520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83D83D-C648-482F-9BB3-B51D4B24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5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87C06-30A5-470D-ABE3-C6B46CFF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275DEE-360D-474A-A0BD-C53B63839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01922B-1B06-47D1-A3A8-98EC53D6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33B043-D2F3-4C79-8698-2CED0A242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555D55-7F8C-456C-9BD8-AFDADFA47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9C73A2E-3E0C-41F7-BBF6-43676F24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640DF1-1DD1-401E-872B-0F61C485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DFA0E6-171B-4DFD-95A1-9226683B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25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2068B-AC3B-46F3-AA9F-B686412E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5F4D32-DF4D-45D9-A38B-ECA9C9DB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4CF54C-3598-4A5D-94C8-3A7BC19B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3C2E76-BB59-4B81-9351-F6D7330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8F3F41-C8FF-4C39-AA58-82E20E7F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71C260-E89C-4F00-AD81-D66DF68A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6FD0B6-0ABF-4668-98E3-C76A5A70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6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3DF2DD-02AF-447A-BBB3-7FC06EDB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5F1831-0DBA-43F2-8C55-489723C8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C4C7A4-164C-416E-96A9-3E5306431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E7E888-9AA7-4953-BFAD-ED7653FC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6B0C7-B185-421B-AB01-51F1394B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80670-2E68-46A7-8A08-E35E3092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3D2B-5C7F-4927-9918-B817A3F7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04CF1C-4AD8-4F2F-88B2-51A183FBD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FAD22F-10F4-4633-8DFC-327669A85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A7A65D-F897-49DD-87D9-40E0AFA0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AAFB9-9565-4577-8E63-22A5433E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668043-45BE-494C-ABC1-FE445330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0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D3CCFA-D239-4523-9871-B9278BF0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783E30-97A3-4F24-9C11-013A5D91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C05212-D264-4670-8133-8C66B1600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1889-B6B5-430C-90B8-FABF7F5984B3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1C15E-AFD2-4198-A2DE-C395799BD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4645C-4BD1-4C00-A289-D72567D7A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DC9F-687E-4D89-B2E4-F9E2BE67F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A4E8DD58-4023-488D-8D0B-4F7B24D63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Deep CNN for breast cancer histology Image Analysis</a:t>
            </a:r>
            <a:endParaRPr lang="zh-CN" altLang="en-US" b="1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5F724A13-B836-458E-AB88-5D4F60578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Honghao Zheng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E8C20-4AD2-4C46-86AB-4E798C2A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69A8DB-EB4A-4114-A662-C460666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40" y="1368425"/>
            <a:ext cx="10515600" cy="4351338"/>
          </a:xfrm>
        </p:spPr>
        <p:txBody>
          <a:bodyPr/>
          <a:lstStyle/>
          <a:p>
            <a:r>
              <a:rPr lang="en-US" altLang="zh-CN" dirty="0"/>
              <a:t>10 fold stratified cross validation </a:t>
            </a:r>
          </a:p>
          <a:p>
            <a:endParaRPr lang="zh-CN" altLang="en-US" dirty="0"/>
          </a:p>
        </p:txBody>
      </p:sp>
      <p:pic>
        <p:nvPicPr>
          <p:cNvPr id="1026" name="Picture 2" descr="pics/roc_conf.png">
            <a:extLst>
              <a:ext uri="{FF2B5EF4-FFF2-40B4-BE49-F238E27FC236}">
                <a16:creationId xmlns:a16="http://schemas.microsoft.com/office/drawing/2014/main" id="{41BC473D-1AD1-46B3-A7C1-EDBE57F9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92" y="1841625"/>
            <a:ext cx="6285865" cy="38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5609E8-F667-4AAC-BE16-BE392824CF63}"/>
              </a:ext>
            </a:extLst>
          </p:cNvPr>
          <p:cNvSpPr txBox="1"/>
          <p:nvPr/>
        </p:nvSpPr>
        <p:spPr>
          <a:xfrm>
            <a:off x="1029333" y="5624576"/>
            <a:ext cx="4123692" cy="93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Left: non-carcinoma vs. carcinoma classification, ROC. 96.5% sensitivity at high sensitivity setpoint (green)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31ABD4-DB39-4C1A-A483-4A6262219215}"/>
              </a:ext>
            </a:extLst>
          </p:cNvPr>
          <p:cNvSpPr txBox="1"/>
          <p:nvPr/>
        </p:nvSpPr>
        <p:spPr>
          <a:xfrm>
            <a:off x="6924042" y="5489575"/>
            <a:ext cx="423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Confusion matrix, without normalization. Vertical axis - ground truth, horizontal - predictions.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1389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221DE-5488-444D-87B7-747D4587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CA83D0-9307-4889-B2ED-7BD7924C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1" y="1534195"/>
            <a:ext cx="11219706" cy="45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D0E60-F569-4B89-ADE3-C8F57E51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95009-A743-4AB4-981E-6A0C4CE3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64DAB2-91FE-4802-B65D-B154501399F8}"/>
              </a:ext>
            </a:extLst>
          </p:cNvPr>
          <p:cNvSpPr/>
          <p:nvPr/>
        </p:nvSpPr>
        <p:spPr>
          <a:xfrm rot="20757490">
            <a:off x="4382389" y="2919816"/>
            <a:ext cx="5228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99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8A30F-3EE6-47CE-BA74-C529B126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4E11FC-F1EB-4916-BE10-CBD2FC08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4000" b="1" dirty="0"/>
              <a:t>In Recent decades:</a:t>
            </a:r>
          </a:p>
          <a:p>
            <a:r>
              <a:rPr lang="en-US" altLang="zh-CN" dirty="0"/>
              <a:t>Improved and highly incidence of cancer,</a:t>
            </a:r>
            <a:r>
              <a:rPr lang="zh-CN" altLang="en-US" dirty="0"/>
              <a:t> </a:t>
            </a:r>
            <a:r>
              <a:rPr lang="en-US" altLang="zh-CN" dirty="0"/>
              <a:t>breast cancer is one of most common cancer diagnosed in women.</a:t>
            </a:r>
          </a:p>
          <a:p>
            <a:r>
              <a:rPr lang="en-US" altLang="zh-CN" dirty="0"/>
              <a:t>The improvement and advance in Machine learning make it as a efficient aid tool in medical field. Moreover, CNN is the most popular hot model in the medical AI.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990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0664F-3EE4-4833-8EB4-AC847361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38A9-DED4-48E4-9783-C929BA40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40" y="1500505"/>
            <a:ext cx="10515600" cy="4351338"/>
          </a:xfrm>
        </p:spPr>
        <p:txBody>
          <a:bodyPr/>
          <a:lstStyle/>
          <a:p>
            <a:r>
              <a:rPr lang="en-US" altLang="zh-CN" dirty="0"/>
              <a:t>400 H&amp;E</a:t>
            </a:r>
            <a:r>
              <a:rPr lang="zh-CN" altLang="en-US" dirty="0"/>
              <a:t>（</a:t>
            </a:r>
            <a:r>
              <a:rPr lang="en-US" altLang="zh-CN" dirty="0"/>
              <a:t>hematoxylin and eosin) stain images (2048 × 1536 pixels). All the images are digitized with the same acquisition conditions, with a magnification of 200 × and pixel size of 0.42 µm × 0.42 µm generated by the microscope.</a:t>
            </a:r>
          </a:p>
          <a:p>
            <a:r>
              <a:rPr lang="en-US" altLang="zh-CN" dirty="0"/>
              <a:t>Stain Images label as 4 classification: normal(A),</a:t>
            </a:r>
            <a:r>
              <a:rPr lang="zh-CN" altLang="en-US" dirty="0"/>
              <a:t> </a:t>
            </a:r>
            <a:r>
              <a:rPr lang="en-US" altLang="zh-CN" dirty="0"/>
              <a:t>benign(B), in-situ cancer(C), invasive cancer(D). 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Picture 2" descr="classes_horizontal.png">
            <a:extLst>
              <a:ext uri="{FF2B5EF4-FFF2-40B4-BE49-F238E27FC236}">
                <a16:creationId xmlns:a16="http://schemas.microsoft.com/office/drawing/2014/main" id="{DED9632B-2854-4EFC-9810-F013A8D4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164965"/>
            <a:ext cx="769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6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F4968-7473-4490-A8D1-5FFC7779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Overfit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6514C-54A7-4E89-886B-FECA1BEFD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If we just trained only 400 images in the deep CNN architecture like VGG, Inception, </a:t>
            </a:r>
            <a:r>
              <a:rPr lang="en-US" altLang="zh-CN" sz="3600" dirty="0" err="1"/>
              <a:t>ResNet</a:t>
            </a:r>
            <a:r>
              <a:rPr lang="en-US" altLang="zh-CN" sz="3600" dirty="0"/>
              <a:t>, which consist millions of parameters, it would lead to </a:t>
            </a:r>
            <a:r>
              <a:rPr lang="en-US" altLang="zh-CN" sz="3600" b="1" dirty="0"/>
              <a:t>overfit</a:t>
            </a:r>
            <a:r>
              <a:rPr lang="en-US" altLang="zh-CN" sz="3600" dirty="0"/>
              <a:t>. </a:t>
            </a:r>
          </a:p>
          <a:p>
            <a:r>
              <a:rPr lang="en-US" altLang="zh-CN" sz="3600" dirty="0"/>
              <a:t>The fine-</a:t>
            </a:r>
            <a:r>
              <a:rPr lang="en-US" altLang="zh-CN" sz="3600" dirty="0" err="1"/>
              <a:t>tunning</a:t>
            </a:r>
            <a:r>
              <a:rPr lang="en-US" altLang="zh-CN" sz="3600" dirty="0"/>
              <a:t> method works not very well..</a:t>
            </a:r>
          </a:p>
          <a:p>
            <a:endParaRPr lang="en-US" altLang="zh-CN" sz="3600" dirty="0"/>
          </a:p>
          <a:p>
            <a:endParaRPr lang="zh-CN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97253A-AEB9-4CC3-90B4-F70ECB5C7B29}"/>
              </a:ext>
            </a:extLst>
          </p:cNvPr>
          <p:cNvSpPr/>
          <p:nvPr/>
        </p:nvSpPr>
        <p:spPr>
          <a:xfrm rot="20861963">
            <a:off x="3081849" y="4572298"/>
            <a:ext cx="5113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solve it ?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86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9F82E-0628-4E0F-ADDA-A7A6750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Idea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00131D-5662-4EB2-9A53-3A97A7ECB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en-US" altLang="zh-CN" dirty="0"/>
              <a:t> setup: </a:t>
            </a:r>
            <a:r>
              <a:rPr lang="en-US" altLang="zh-CN" b="1" dirty="0"/>
              <a:t>unsupervised learning feature extraction</a:t>
            </a:r>
            <a:r>
              <a:rPr lang="en-US" altLang="zh-CN" dirty="0"/>
              <a:t>, trained general dataset ImageNet by Deep CNN VGG-16. Before training, sparse coding on original image is pre-processing job. </a:t>
            </a:r>
          </a:p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setup: use </a:t>
            </a:r>
            <a:r>
              <a:rPr lang="en-US" altLang="zh-CN" b="1" dirty="0" err="1"/>
              <a:t>LightGBM</a:t>
            </a:r>
            <a:r>
              <a:rPr lang="en-US" altLang="zh-CN" b="1" dirty="0"/>
              <a:t> </a:t>
            </a:r>
            <a:r>
              <a:rPr lang="en-US" altLang="zh-CN" dirty="0"/>
              <a:t>implementing gradient boosted trees for supervised classification.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6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8FB27-5BB4-4EB2-8261-A8C1B2C4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Pre-processing and encoding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972A511-D6D1-403B-B806-3569C9FB7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515" y="1520825"/>
            <a:ext cx="7553126" cy="50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89E02-FBA5-4915-859E-247CB5AA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Unsupervised Training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2E5F559-7D34-462F-B806-05D9AC732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622" y="1538288"/>
            <a:ext cx="7754858" cy="48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1D933-E4AA-4137-87EE-70EEEBBB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lightGBM</a:t>
            </a:r>
            <a:r>
              <a:rPr lang="en-US" altLang="zh-CN" dirty="0"/>
              <a:t>——gradient boosting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26E2A1-8BEA-4F0F-BD69-4FD45F71B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18840" cy="433133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Faster training speed and higher efficiency.</a:t>
            </a:r>
          </a:p>
          <a:p>
            <a:r>
              <a:rPr lang="en-US" altLang="zh-CN" dirty="0"/>
              <a:t>Lower memory usage.</a:t>
            </a:r>
          </a:p>
          <a:p>
            <a:r>
              <a:rPr lang="en-US" altLang="zh-CN" dirty="0"/>
              <a:t>Better accuracy.</a:t>
            </a:r>
          </a:p>
          <a:p>
            <a:r>
              <a:rPr lang="en-US" altLang="zh-CN" dirty="0"/>
              <a:t>Support of parallel and GPU learning.</a:t>
            </a:r>
          </a:p>
          <a:p>
            <a:r>
              <a:rPr lang="en-US" altLang="zh-CN" dirty="0"/>
              <a:t>Capable of handling large-scale data.</a:t>
            </a:r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EA3282-6E20-4862-A829-EC341EB2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1" y="1825625"/>
            <a:ext cx="6390639" cy="41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9F876-D56D-41BB-BE18-1B7EDF9A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in </a:t>
            </a:r>
            <a:r>
              <a:rPr lang="en-US" altLang="zh-CN" dirty="0" err="1"/>
              <a:t>LightGBM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AF916-3297-4736-BE42-47D3B540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10 stratified fold to preserve class distribution</a:t>
            </a:r>
          </a:p>
          <a:p>
            <a:r>
              <a:rPr lang="en-US" altLang="zh-CN" dirty="0"/>
              <a:t>Augmentation making the dataset*300. </a:t>
            </a:r>
          </a:p>
          <a:p>
            <a:r>
              <a:rPr lang="en-US" altLang="zh-CN" dirty="0"/>
              <a:t>To prevent leakage, all descriptor form a data have to be in same fold.</a:t>
            </a:r>
          </a:p>
          <a:p>
            <a:r>
              <a:rPr lang="en-US" altLang="zh-CN" dirty="0"/>
              <a:t>For each combination of the encoder, crop size and scale we train 10 gradient boosting models with 10-fold cross-validation</a:t>
            </a:r>
          </a:p>
          <a:p>
            <a:r>
              <a:rPr lang="en-US" altLang="zh-CN" dirty="0"/>
              <a:t> For the test data, similarly extract 50 descriptors for each image and use them with all models trained for particular patch size and encoder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478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365</Words>
  <Application>Microsoft Office PowerPoint</Application>
  <PresentationFormat>宽屏</PresentationFormat>
  <Paragraphs>37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Deep CNN for breast cancer histology Image Analysis</vt:lpstr>
      <vt:lpstr>Background</vt:lpstr>
      <vt:lpstr>Dataset</vt:lpstr>
      <vt:lpstr>Overfit problem</vt:lpstr>
      <vt:lpstr>New Idea</vt:lpstr>
      <vt:lpstr>Pre-processing and encoding</vt:lpstr>
      <vt:lpstr>Unsupervised Training</vt:lpstr>
      <vt:lpstr>lightGBM——gradient boosting framework</vt:lpstr>
      <vt:lpstr>Training in LightGBM</vt:lpstr>
      <vt:lpstr>Result</vt:lpstr>
      <vt:lpstr>Result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CNN for breast cancer histology Image Analysis</dc:title>
  <dc:creator>Honghao Zheng</dc:creator>
  <cp:lastModifiedBy>Honghao Zheng</cp:lastModifiedBy>
  <cp:revision>21</cp:revision>
  <dcterms:created xsi:type="dcterms:W3CDTF">2019-04-08T14:37:16Z</dcterms:created>
  <dcterms:modified xsi:type="dcterms:W3CDTF">2019-04-22T12:55:13Z</dcterms:modified>
</cp:coreProperties>
</file>